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Anton"/>
      <p:regular r:id="rId11"/>
    </p:embeddedFont>
    <p:embeddedFont>
      <p:font typeface="Anton"/>
      <p:regular r:id="rId12"/>
    </p:embeddedFont>
    <p:embeddedFont>
      <p:font typeface="Fira Sans"/>
      <p:regular r:id="rId13"/>
    </p:embeddedFont>
    <p:embeddedFont>
      <p:font typeface="Fira Sans"/>
      <p:regular r:id="rId14"/>
    </p:embeddedFont>
    <p:embeddedFont>
      <p:font typeface="Fira Sans"/>
      <p:regular r:id="rId15"/>
    </p:embeddedFont>
    <p:embeddedFont>
      <p:font typeface="Fira Sans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virtualbox.org/" TargetMode="External"/><Relationship Id="rId11" Type="http://schemas.openxmlformats.org/officeDocument/2006/relationships/hyperlink" Target="https://www.microsoft.com/ru-ru/software-download/windows10ISO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10" Type="http://schemas.openxmlformats.org/officeDocument/2006/relationships/image" Target="../media/image-3-9.png"/><Relationship Id="rId12" Type="http://schemas.openxmlformats.org/officeDocument/2006/relationships/slideLayout" Target="../slideLayouts/slideLayout4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Урок 1: Введение в профессию и основы работы с ПК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Приветствую, будущие системные администраторы и IT-специалисты! Сегодня мы погрузимся в увлекательный мир системного администрирования, изучим основы работы с компьютером и сделаем первые шаги в установке операционных систем.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267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Урок 1: Введение в профессию и основы работы с ПК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602337"/>
            <a:ext cx="9225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Часть 1: Кто такой системный администратор? Основы и сборка ПК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396835" y="1126688"/>
            <a:ext cx="6861691" cy="1789271"/>
          </a:xfrm>
          <a:prstGeom prst="roundRect">
            <a:avLst>
              <a:gd name="adj" fmla="val 4088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1595" y="1126688"/>
            <a:ext cx="60960" cy="1789271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255276"/>
            <a:ext cx="26386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Кто такой системный администратор?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1143" y="1500426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Специалист, обеспечивающий стабильную работу IT-инфраструктуры организации. Его главная задача – чтобы все системы работали бесперебойно и безопасно.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126688"/>
            <a:ext cx="6861691" cy="1789271"/>
          </a:xfrm>
          <a:prstGeom prst="roundRect">
            <a:avLst>
              <a:gd name="adj" fmla="val 4088"/>
            </a:avLst>
          </a:prstGeom>
          <a:solidFill>
            <a:srgbClr val="1F1F1F"/>
          </a:solidFill>
          <a:ln w="1524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56634" y="1126688"/>
            <a:ext cx="60960" cy="1789271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0" name="Text 8"/>
          <p:cNvSpPr/>
          <p:nvPr/>
        </p:nvSpPr>
        <p:spPr>
          <a:xfrm>
            <a:off x="7546181" y="1255276"/>
            <a:ext cx="162996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Основные обязанности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546181" y="1500426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Поддержка пользователей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546181" y="1721525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Установка и настройка ПО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546181" y="1942624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Обслуживание оборудования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546181" y="216372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Администрирование сетей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546181" y="2384822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Обеспечение безопасности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7546181" y="2605921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Установка и обслуживание серверов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3085981"/>
            <a:ext cx="36214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Основы устройства ПК: "Железо"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396835" y="353949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Понимание аппаратной части – фундамент для любого IT-специалиста. Разберем ключевые компоненты: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395049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Материнская плата: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"Позвоночник" ПК, соединяет все компоненты.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41715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Процессор (CPU):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"Мозг" компьютера, выполняет вычисления.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43926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Оперативная память (RAM):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Временное хранилище для активных данных.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461379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Накопитель данных: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HDD для объёма, SSD для скорости ОС и программ.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483489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Видеокарта (GPU):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Обрабатывает и выводит изображение.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505598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Блок питания: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Обеспечивает стабильное электропитание.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527708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Корпус: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Защищает все компоненты.</a:t>
            </a:r>
            <a:endParaRPr lang="en-US" sz="850" dirty="0"/>
          </a:p>
        </p:txBody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3975973"/>
            <a:ext cx="6780014" cy="6780014"/>
          </a:xfrm>
          <a:prstGeom prst="rect">
            <a:avLst/>
          </a:prstGeom>
        </p:spPr>
      </p:pic>
      <p:sp>
        <p:nvSpPr>
          <p:cNvPr id="27" name="Shape 24"/>
          <p:cNvSpPr/>
          <p:nvPr/>
        </p:nvSpPr>
        <p:spPr>
          <a:xfrm>
            <a:off x="7461171" y="10883503"/>
            <a:ext cx="6780014" cy="663297"/>
          </a:xfrm>
          <a:prstGeom prst="roundRect">
            <a:avLst>
              <a:gd name="adj" fmla="val 2565"/>
            </a:avLst>
          </a:prstGeom>
          <a:solidFill>
            <a:srgbClr val="FA95AE"/>
          </a:solidFill>
          <a:ln/>
        </p:spPr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518" y="11047928"/>
            <a:ext cx="141684" cy="113348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7829550" y="11025188"/>
            <a:ext cx="629828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Простая аналогия: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Процессор — повар, ОЗУ — разделочный стол, HDD — холодильник. Чем больше стол и быстрее повар, тем эффективнее работа!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267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Урок 1: Введение в профессию и основы работы с ПК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602337"/>
            <a:ext cx="64104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Часть 2: Виртуальные машины и установка ОС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41451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Что такое виртуальная машина (ВМ)?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96835" y="1636871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ВМ – это программа, которая эмулирует полноценный компьютер внутри вашего основного ПК, имея свои виртуальные процессор, память и диск.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127290"/>
            <a:ext cx="5368647" cy="536864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049804" y="124003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Зачем нужны ВМ?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049804" y="1530548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Безопасность: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Запуск подозрительных программ в изолированной среде.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6049804" y="1751648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Тестирование: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Установка разных ОС без перезаписи основного диска.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6049804" y="1972747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Обучение: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Идеально для тренировки установки и настройки ОС.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6049804" y="2193846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Совместимость: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Запуск программ для других ОС.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6049804" y="2477333"/>
            <a:ext cx="819126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Популярные программы: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Oracle VM VirtualBox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(бесплатная), VMware Workstation.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396835" y="7807659"/>
            <a:ext cx="13836729" cy="21788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396835" y="7999452"/>
            <a:ext cx="38225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Этапы установки ОС (Общий план)</a:t>
            </a:r>
            <a:endParaRPr lang="en-US" sz="17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452961"/>
            <a:ext cx="566976" cy="68044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77158" y="8566309"/>
            <a:ext cx="22944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Создание загрузочного носителя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1077158" y="8811458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Подготовка флешки/DVD с образом ОС.</a:t>
            </a:r>
            <a:endParaRPr lang="en-US" sz="85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9133403"/>
            <a:ext cx="566976" cy="68044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77158" y="92467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Настройка BIOS/UEFI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1077158" y="9491901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Указание загружаться с флешки.</a:t>
            </a:r>
            <a:endParaRPr lang="en-US" sz="8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9813846"/>
            <a:ext cx="566976" cy="68044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77158" y="99271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Запуск установщика</a:t>
            </a:r>
            <a:endParaRPr lang="en-US" sz="1100" dirty="0"/>
          </a:p>
        </p:txBody>
      </p:sp>
      <p:sp>
        <p:nvSpPr>
          <p:cNvPr id="23" name="Text 17"/>
          <p:cNvSpPr/>
          <p:nvPr/>
        </p:nvSpPr>
        <p:spPr>
          <a:xfrm>
            <a:off x="1077158" y="10172343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Начало процесса установки.</a:t>
            </a:r>
            <a:endParaRPr lang="en-US" sz="85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0494288"/>
            <a:ext cx="566976" cy="680442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077158" y="106076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Разметка диска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1077158" y="10852785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Создание логических разделов.</a:t>
            </a:r>
            <a:endParaRPr lang="en-US" sz="85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5" y="11174730"/>
            <a:ext cx="566976" cy="680442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077158" y="11288078"/>
            <a:ext cx="23652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Копирование файлов и настройка</a:t>
            </a:r>
            <a:endParaRPr lang="en-US" sz="1100" dirty="0"/>
          </a:p>
        </p:txBody>
      </p:sp>
      <p:sp>
        <p:nvSpPr>
          <p:cNvPr id="29" name="Text 21"/>
          <p:cNvSpPr/>
          <p:nvPr/>
        </p:nvSpPr>
        <p:spPr>
          <a:xfrm>
            <a:off x="1077158" y="11533227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Перенос системных файлов и первоначальные настройки.</a:t>
            </a:r>
            <a:endParaRPr lang="en-US" sz="85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35" y="11855172"/>
            <a:ext cx="566976" cy="680442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1077158" y="11968520"/>
            <a:ext cx="161091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Завершение установки</a:t>
            </a:r>
            <a:endParaRPr lang="en-US" sz="1100" dirty="0"/>
          </a:p>
        </p:txBody>
      </p:sp>
      <p:sp>
        <p:nvSpPr>
          <p:cNvPr id="32" name="Text 23"/>
          <p:cNvSpPr/>
          <p:nvPr/>
        </p:nvSpPr>
        <p:spPr>
          <a:xfrm>
            <a:off x="1077158" y="12213669"/>
            <a:ext cx="1315640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Система готова к работе.</a:t>
            </a:r>
            <a:endParaRPr lang="en-US" sz="850" dirty="0"/>
          </a:p>
        </p:txBody>
      </p:sp>
      <p:sp>
        <p:nvSpPr>
          <p:cNvPr id="33" name="Text 24"/>
          <p:cNvSpPr/>
          <p:nvPr/>
        </p:nvSpPr>
        <p:spPr>
          <a:xfrm>
            <a:off x="4031099" y="12705636"/>
            <a:ext cx="6568202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Практическое задание: Установка Windows 10 на виртуальную машину (VirtualBox)</a:t>
            </a:r>
            <a:endParaRPr lang="en-US" sz="1300" dirty="0"/>
          </a:p>
        </p:txBody>
      </p:sp>
      <p:sp>
        <p:nvSpPr>
          <p:cNvPr id="34" name="Text 25"/>
          <p:cNvSpPr/>
          <p:nvPr/>
        </p:nvSpPr>
        <p:spPr>
          <a:xfrm>
            <a:off x="396835" y="130883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Это безопасный способ освоить процесс установки без риска для вашего основного компьютера.</a:t>
            </a:r>
            <a:endParaRPr lang="en-US" sz="850" dirty="0"/>
          </a:p>
        </p:txBody>
      </p:sp>
      <p:pic>
        <p:nvPicPr>
          <p:cNvPr id="35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35" y="13397270"/>
            <a:ext cx="1208961" cy="311825"/>
          </a:xfrm>
          <a:prstGeom prst="rect">
            <a:avLst/>
          </a:prstGeom>
        </p:spPr>
      </p:pic>
      <p:pic>
        <p:nvPicPr>
          <p:cNvPr id="36" name="Image 8" descr="preencoded.png">
            <a:hlinkClick r:id="rId11" tooltip="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2470" y="13397270"/>
            <a:ext cx="1627703" cy="3118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2676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Урок 1: Введение в профессию и основы работы с ПК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602337"/>
            <a:ext cx="7245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Часть 3: Файлы и папки. Структура хранения 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240036"/>
            <a:ext cx="35228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Логическая структура хранения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396835" y="163687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Данные на диске организованы иерархически: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92035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Диск (C:, D:):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Корневые разделы, например, C: для ОС, D: для данных.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14145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Папка (Каталог):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Контейнер для файлов и вложенных папок.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6255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Файл: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Именованная область данных (документ, фото, программа).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396835" y="2671524"/>
            <a:ext cx="6780014" cy="489466"/>
          </a:xfrm>
          <a:prstGeom prst="roundRect">
            <a:avLst>
              <a:gd name="adj" fmla="val 3476"/>
            </a:avLst>
          </a:prstGeom>
          <a:solidFill>
            <a:srgbClr val="FA95AE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83" y="2835950"/>
            <a:ext cx="141684" cy="1133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65215" y="2813209"/>
            <a:ext cx="629828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Пример: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Диск (C:) -&gt; Пользователи -&gt; ВашеИмя -&gt; Документы -&gt; Работа -&gt; Отчет.docx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396835" y="3288506"/>
            <a:ext cx="271903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Файлы и их расширения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96835" y="3685342"/>
            <a:ext cx="6780014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Каждый файл имеет имя и расширение (например,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document.txt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). Расширение указывает ОС на тип файла и программу для его открытия.</a:t>
            </a:r>
            <a:endParaRPr lang="en-US" sz="850" dirty="0"/>
          </a:p>
        </p:txBody>
      </p:sp>
      <p:sp>
        <p:nvSpPr>
          <p:cNvPr id="14" name="Shape 11"/>
          <p:cNvSpPr/>
          <p:nvPr/>
        </p:nvSpPr>
        <p:spPr>
          <a:xfrm>
            <a:off x="396835" y="4183380"/>
            <a:ext cx="6780014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404455" y="4191000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7922" y="4266605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.txt, .docx, .pdf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04059" y="4266605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Текстовые документы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404455" y="4523661"/>
            <a:ext cx="6764774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517922" y="4599265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.jpg, .png, .gif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3904059" y="4599265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Изображения</a:t>
            </a:r>
            <a:endParaRPr lang="en-US" sz="850" dirty="0"/>
          </a:p>
        </p:txBody>
      </p:sp>
      <p:sp>
        <p:nvSpPr>
          <p:cNvPr id="21" name="Shape 18"/>
          <p:cNvSpPr/>
          <p:nvPr/>
        </p:nvSpPr>
        <p:spPr>
          <a:xfrm>
            <a:off x="404455" y="4856321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517922" y="4931926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.mp3, .wav</a:t>
            </a:r>
            <a:endParaRPr lang="en-US" sz="850" dirty="0"/>
          </a:p>
        </p:txBody>
      </p:sp>
      <p:sp>
        <p:nvSpPr>
          <p:cNvPr id="23" name="Text 20"/>
          <p:cNvSpPr/>
          <p:nvPr/>
        </p:nvSpPr>
        <p:spPr>
          <a:xfrm>
            <a:off x="3904059" y="4931926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Аудиофайлы</a:t>
            </a:r>
            <a:endParaRPr lang="en-US" sz="850" dirty="0"/>
          </a:p>
        </p:txBody>
      </p:sp>
      <p:sp>
        <p:nvSpPr>
          <p:cNvPr id="24" name="Shape 21"/>
          <p:cNvSpPr/>
          <p:nvPr/>
        </p:nvSpPr>
        <p:spPr>
          <a:xfrm>
            <a:off x="404455" y="5188982"/>
            <a:ext cx="6764774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517922" y="5264587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.mp4, .avi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3904059" y="5264587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Видеофайлы</a:t>
            </a:r>
            <a:endParaRPr lang="en-US" sz="850" dirty="0"/>
          </a:p>
        </p:txBody>
      </p:sp>
      <p:sp>
        <p:nvSpPr>
          <p:cNvPr id="27" name="Shape 24"/>
          <p:cNvSpPr/>
          <p:nvPr/>
        </p:nvSpPr>
        <p:spPr>
          <a:xfrm>
            <a:off x="404455" y="5521642"/>
            <a:ext cx="6764774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7922" y="5597247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.exe, .msi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3904059" y="5597247"/>
            <a:ext cx="31518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Исполняемые файлы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396835" y="5989439"/>
            <a:ext cx="6780014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Важно: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Всегда отображайте расширения файлов! (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Проводник -&gt; Вид -&gt; Расширения имен файлов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). Это помогает защититься от вирусов.</a:t>
            </a:r>
            <a:endParaRPr lang="en-US" sz="850" dirty="0"/>
          </a:p>
        </p:txBody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254204"/>
            <a:ext cx="6780014" cy="6780014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7461171" y="8161734"/>
            <a:ext cx="31217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Создание и перенос данных</a:t>
            </a:r>
            <a:endParaRPr lang="en-US" sz="1750" dirty="0"/>
          </a:p>
        </p:txBody>
      </p:sp>
      <p:sp>
        <p:nvSpPr>
          <p:cNvPr id="33" name="Text 29"/>
          <p:cNvSpPr/>
          <p:nvPr/>
        </p:nvSpPr>
        <p:spPr>
          <a:xfrm>
            <a:off x="7461171" y="85585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1. Создание папки:</a:t>
            </a:r>
            <a:endParaRPr lang="en-US" sz="1100" dirty="0"/>
          </a:p>
        </p:txBody>
      </p:sp>
      <p:sp>
        <p:nvSpPr>
          <p:cNvPr id="34" name="Text 30"/>
          <p:cNvSpPr/>
          <p:nvPr/>
        </p:nvSpPr>
        <p:spPr>
          <a:xfrm>
            <a:off x="7461171" y="884908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ПКМ -&gt; "Создать" -&gt; "Папку".</a:t>
            </a:r>
            <a:endParaRPr lang="en-US" sz="850" dirty="0"/>
          </a:p>
        </p:txBody>
      </p:sp>
      <p:sp>
        <p:nvSpPr>
          <p:cNvPr id="35" name="Text 31"/>
          <p:cNvSpPr/>
          <p:nvPr/>
        </p:nvSpPr>
        <p:spPr>
          <a:xfrm>
            <a:off x="7461171" y="907018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Введите имя и Enter.</a:t>
            </a:r>
            <a:endParaRPr lang="en-US" sz="850" dirty="0"/>
          </a:p>
        </p:txBody>
      </p:sp>
      <p:sp>
        <p:nvSpPr>
          <p:cNvPr id="36" name="Text 32"/>
          <p:cNvSpPr/>
          <p:nvPr/>
        </p:nvSpPr>
        <p:spPr>
          <a:xfrm>
            <a:off x="7461171" y="936498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2. Создание файла:</a:t>
            </a:r>
            <a:endParaRPr lang="en-US" sz="1100" dirty="0"/>
          </a:p>
        </p:txBody>
      </p:sp>
      <p:sp>
        <p:nvSpPr>
          <p:cNvPr id="37" name="Text 33"/>
          <p:cNvSpPr/>
          <p:nvPr/>
        </p:nvSpPr>
        <p:spPr>
          <a:xfrm>
            <a:off x="7461171" y="965549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Из программ (например, "Сохранить как" в Word).</a:t>
            </a:r>
            <a:endParaRPr lang="en-US" sz="850" dirty="0"/>
          </a:p>
        </p:txBody>
      </p:sp>
      <p:sp>
        <p:nvSpPr>
          <p:cNvPr id="38" name="Text 34"/>
          <p:cNvSpPr/>
          <p:nvPr/>
        </p:nvSpPr>
        <p:spPr>
          <a:xfrm>
            <a:off x="7461171" y="987659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ПКМ -&gt; "Создать" -&gt; Выбрать тип файла (например, "Текстовый документ").</a:t>
            </a:r>
            <a:endParaRPr lang="en-US" sz="850" dirty="0"/>
          </a:p>
        </p:txBody>
      </p:sp>
      <p:sp>
        <p:nvSpPr>
          <p:cNvPr id="39" name="Text 35"/>
          <p:cNvSpPr/>
          <p:nvPr/>
        </p:nvSpPr>
        <p:spPr>
          <a:xfrm>
            <a:off x="7461171" y="10171390"/>
            <a:ext cx="223301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 Копирование / Перемещение:</a:t>
            </a:r>
            <a:endParaRPr lang="en-US" sz="1100" dirty="0"/>
          </a:p>
        </p:txBody>
      </p:sp>
      <p:sp>
        <p:nvSpPr>
          <p:cNvPr id="40" name="Text 36"/>
          <p:cNvSpPr/>
          <p:nvPr/>
        </p:nvSpPr>
        <p:spPr>
          <a:xfrm>
            <a:off x="7461171" y="104619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Мышь: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Перетаскивание. Ctrl+перетаскивание = копирование.</a:t>
            </a:r>
            <a:endParaRPr lang="en-US" sz="850" dirty="0"/>
          </a:p>
        </p:txBody>
      </p:sp>
      <p:sp>
        <p:nvSpPr>
          <p:cNvPr id="41" name="Text 37"/>
          <p:cNvSpPr/>
          <p:nvPr/>
        </p:nvSpPr>
        <p:spPr>
          <a:xfrm>
            <a:off x="7461171" y="10683002"/>
            <a:ext cx="67800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Горячие клавиши: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Выделить -&gt;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C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(копировать) или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X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(вырезать) -&gt; Вставить (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V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).</a:t>
            </a:r>
            <a:endParaRPr lang="en-US" sz="850" dirty="0"/>
          </a:p>
        </p:txBody>
      </p:sp>
      <p:sp>
        <p:nvSpPr>
          <p:cNvPr id="42" name="Text 38"/>
          <p:cNvSpPr/>
          <p:nvPr/>
        </p:nvSpPr>
        <p:spPr>
          <a:xfrm>
            <a:off x="7461171" y="1091172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Контекстное меню: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ПКМ -&gt; "Вырезать"/"Копировать" -&gt; ПКМ -&gt; "Вставить".</a:t>
            </a:r>
            <a:endParaRPr lang="en-US" sz="850" dirty="0"/>
          </a:p>
        </p:txBody>
      </p:sp>
      <p:pic>
        <p:nvPicPr>
          <p:cNvPr id="4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171" y="11220688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2025-09-15T19:25:06Z</dcterms:created>
  <dcterms:modified xsi:type="dcterms:W3CDTF">2025-09-15T19:25:06Z</dcterms:modified>
</cp:coreProperties>
</file>